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layfair Displ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bold.fntdata"/><Relationship Id="rId30" Type="http://schemas.openxmlformats.org/officeDocument/2006/relationships/font" Target="fonts/PlayfairDisplay-regular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8bf2852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8bf2852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86b160f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86b160f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86b160f5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86b160f5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86b160f5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86b160f5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86b160f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86b160f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86b160f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86b160f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86b160f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86b160f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86b160f5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86b160f5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8bf2852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8bf2852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8bf28523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8bf28523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8bf285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8bf285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8bf2852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8bf2852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f8b53ef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f8b53ef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8bf2852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8bf2852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8bf28523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8bf28523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8bf28523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8bf28523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8bf2852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8bf2852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8bf2852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8bf2852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ad8a0cc5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ad8a0cc5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ad8a0cc5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ad8a0cc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ad8a0cc5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ad8a0cc5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ad8a0cc5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ad8a0cc5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8bf2852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8bf2852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 </a:t>
            </a:r>
            <a:r>
              <a:rPr lang="es-419"/>
              <a:t>básicos</a:t>
            </a:r>
            <a:r>
              <a:rPr lang="es-419"/>
              <a:t> y principios de la red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5.- Protocolos de conectividad de red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estandares y politicas formales, para tener un intercambio de paquetes de información que lograr comunicar dos o </a:t>
            </a:r>
            <a:r>
              <a:rPr lang="es-419"/>
              <a:t>más</a:t>
            </a:r>
            <a:r>
              <a:rPr lang="es-419"/>
              <a:t> </a:t>
            </a:r>
            <a:r>
              <a:rPr lang="es-419"/>
              <a:t>dispositivos</a:t>
            </a:r>
            <a:r>
              <a:rPr lang="es-419"/>
              <a:t> en una red.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restricciones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procedimientos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formatos</a:t>
            </a:r>
            <a:endParaRPr/>
          </a:p>
        </p:txBody>
      </p:sp>
      <p:pic>
        <p:nvPicPr>
          <p:cNvPr descr="an isometric illustration of a woman sitting at a desk in front of a computer monitor with the letters ic on it (proporcionada por Tenor)"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25" y="2146825"/>
            <a:ext cx="2552999" cy="25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5.1.- Compresión TCP y UDP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Son protocolos de la capa de transporte, donde se dividen los datos en segmentos </a:t>
            </a:r>
            <a:r>
              <a:rPr lang="es-419"/>
              <a:t>más</a:t>
            </a:r>
            <a:r>
              <a:rPr lang="es-419"/>
              <a:t> pequeños, detecta y corrige errores para gestionar las sesiones de comunicación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175" y="1911375"/>
            <a:ext cx="3797651" cy="2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5.1.1- Compresión TCP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608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Orientado a la conexión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Entrega fiable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Orientado a flujo de bits</a:t>
            </a:r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Puerto de origen (16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Puerto destino (16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Número de secuencia (32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Número de acuse de recibo (32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Banderas de control (6 bits)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SYN (synchronize)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ACK (Acknowledge)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FIN (Finish)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RST (Reset)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Suma de comprobación (16 bits)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304" y="2054950"/>
            <a:ext cx="2748650" cy="27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5.1.2- Compresión UDP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608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Comunicación sin conexión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Rápido</a:t>
            </a:r>
            <a:r>
              <a:rPr lang="es-419"/>
              <a:t> y ligero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Entrega no fiable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Límite</a:t>
            </a:r>
            <a:r>
              <a:rPr lang="es-419"/>
              <a:t> de tamaño de datagrama</a:t>
            </a:r>
            <a:endParaRPr/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Puerto de origen (16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Puerto destino (16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Longitud (16 bits)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Suma de comprobación (16 bits)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75" y="2408900"/>
            <a:ext cx="2128675" cy="25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5.2 Puertos TCP y UDP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puerto es un </a:t>
            </a:r>
            <a:r>
              <a:rPr lang="es-419"/>
              <a:t>número</a:t>
            </a:r>
            <a:r>
              <a:rPr lang="es-419"/>
              <a:t> identificador </a:t>
            </a:r>
            <a:r>
              <a:rPr lang="es-419"/>
              <a:t>específico</a:t>
            </a:r>
            <a:r>
              <a:rPr lang="es-419"/>
              <a:t>, que funciona como puert. Para transmitir se incluyen dos puertos el emisor y el receptor. Su numeración es consecutiva desde el 0 hasta el 65,636. https://tinyurl.com/yq9xrkzd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80: Web (HTTP)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443: Web segura (HTTPS)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43: Sistema de nombres de dominio (DNS)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3389: Protocolo de escritorio remoto (RDP)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21: Protocolo de transferencia de archivos (FTP)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419" sz="1200">
                <a:highlight>
                  <a:srgbClr val="FFFFFF"/>
                </a:highlight>
              </a:rPr>
              <a:t>Puerto 22: Comunicaciones seguras (SSH), un protocolo de túnel utilizado para crear conexiones de red seguras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5.3.- Paquetes y direccionamiento IP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975494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Paquetes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Carga: datos reales que contiene el paquete o paquetes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Encabezado: contiene la dirección IP de origen, la IP destino y otros identificadores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Tráiler</a:t>
            </a:r>
            <a:r>
              <a:rPr lang="es-419"/>
              <a:t>: es una alerta para el dispositivo que indica que se a completado el paquete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Direccionamiento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 el proceso mediante el cual se asigna una dirección unica a cada dispositivo dentro de una red para identificarse y comunicarse con otros.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2812325"/>
            <a:ext cx="3785401" cy="2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5.4 Subredes IP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Son redes </a:t>
            </a:r>
            <a:r>
              <a:rPr lang="es-419"/>
              <a:t>más</a:t>
            </a:r>
            <a:r>
              <a:rPr lang="es-419"/>
              <a:t> pequeñas, las cuales hacen mas eficiente una red completa. El trafico recorre una ruta mas corta sin tener que pasar por routers innecesarios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100" y="2106875"/>
            <a:ext cx="4010250" cy="2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5.5 </a:t>
            </a:r>
            <a:r>
              <a:rPr lang="es-419"/>
              <a:t>Máscaras</a:t>
            </a:r>
            <a:r>
              <a:rPr lang="es-419"/>
              <a:t> de subred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Se utiliza de manera interna en la red. Los routers las utilizan para direccionar los paquetes de forma adecuada. En otras palabras, determina cuántos bits se utilizan para identificar la red y cuántos se reservan para identificar los dispositivos individuales.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6.- Compresión de otros protocolos de internet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Sistema de Nombres de Dominio (DNS):</a:t>
            </a:r>
            <a:r>
              <a:rPr lang="es-419"/>
              <a:t> directorio que contiene las direcciones IP </a:t>
            </a:r>
            <a:r>
              <a:rPr lang="es-419"/>
              <a:t>públicas</a:t>
            </a:r>
            <a:r>
              <a:rPr lang="es-419"/>
              <a:t> asociadas con los nombre de sitios web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Protocolo </a:t>
            </a:r>
            <a:r>
              <a:rPr b="1" lang="es-419"/>
              <a:t>dinámico</a:t>
            </a:r>
            <a:r>
              <a:rPr b="1" lang="es-419"/>
              <a:t> de configuración del host (DHCP): </a:t>
            </a:r>
            <a:r>
              <a:rPr lang="es-419"/>
              <a:t>se utiliza para asignar de forma </a:t>
            </a:r>
            <a:r>
              <a:rPr lang="es-419"/>
              <a:t>dinámica</a:t>
            </a:r>
            <a:r>
              <a:rPr lang="es-419"/>
              <a:t> direcciones de IP a cada host que permita el acceso a una 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Protocolo de transferencia de hipertexto (HTTP): </a:t>
            </a:r>
            <a:r>
              <a:rPr lang="es-419"/>
              <a:t>método</a:t>
            </a:r>
            <a:r>
              <a:rPr lang="es-419"/>
              <a:t> de codificación t transporte de información entre un cliente y un servidor web.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Protocolo de transferencia de archivos (FTP):</a:t>
            </a:r>
            <a:r>
              <a:rPr lang="es-419"/>
              <a:t> es una herramienta para la transferencia de archivos a </a:t>
            </a:r>
            <a:r>
              <a:rPr lang="es-419"/>
              <a:t>través</a:t>
            </a:r>
            <a:r>
              <a:rPr lang="es-419"/>
              <a:t> de una red.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Voz sobre IP (VoIP):</a:t>
            </a:r>
            <a:r>
              <a:rPr lang="es-419"/>
              <a:t> se utiliza para realizar llamadas </a:t>
            </a:r>
            <a:r>
              <a:rPr lang="es-419"/>
              <a:t>telefónicas</a:t>
            </a:r>
            <a:r>
              <a:rPr lang="es-419"/>
              <a:t> a </a:t>
            </a:r>
            <a:r>
              <a:rPr lang="es-419"/>
              <a:t>través</a:t>
            </a:r>
            <a:r>
              <a:rPr lang="es-419"/>
              <a:t> de internet.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7.- Dirección IP y dirección MAC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IP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Opera sin un directorio o monitor central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No depende de la existencia de enlaces o nodos especificos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Funciona en una red WAN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Funciona con datagramas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Existen dos versiones IPv4 e IPv6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Se escriben en decimal</a:t>
            </a:r>
            <a:endParaRPr/>
          </a:p>
        </p:txBody>
      </p:sp>
      <p:sp>
        <p:nvSpPr>
          <p:cNvPr id="188" name="Google Shape;188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MAC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Identificador </a:t>
            </a:r>
            <a:r>
              <a:rPr lang="es-419"/>
              <a:t>único</a:t>
            </a:r>
            <a:r>
              <a:rPr lang="es-419"/>
              <a:t> de la tarjeta de 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Funciona en una red 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Son traducidas por el ARP (Protocolo de Resolución de Direcciones)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Se escriben en hexadecimal, 12 </a:t>
            </a:r>
            <a:r>
              <a:rPr lang="es-419"/>
              <a:t>dígitos</a:t>
            </a:r>
            <a:r>
              <a:rPr lang="es-419"/>
              <a:t> en especifico separados de dos en dos por guiones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La primera mitad de su cadena es un ID de fabricante, mientras que el resto el ID del dispositivo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1.- Adaptadores de red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Dispositivo que dota a un dispositivo conectividad a internet, ya sea por cable o </a:t>
            </a:r>
            <a:r>
              <a:rPr lang="es-419"/>
              <a:t>inalámbrica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0" y="1971225"/>
            <a:ext cx="2370600" cy="2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623" y="1691749"/>
            <a:ext cx="2823674" cy="18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338" y="2468525"/>
            <a:ext cx="2278475" cy="2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8.-Direcciones IPv4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 versión permite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Cada IP tiene 32 bits de tamaño, dividida en cuatro octetos en formato decimal del 0 al 255, separados por punto.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Su representación binaria determina la clase de red a la que pertenece.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00" y="3005775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100" y="3288663"/>
            <a:ext cx="24574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8.- Direcciones IPv4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4818550" y="1152475"/>
            <a:ext cx="40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Clase A:</a:t>
            </a:r>
            <a:r>
              <a:rPr lang="es-419"/>
              <a:t> los primeros 8 bits son la parte de la red, el resto es del host. 128 redes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Clase B:</a:t>
            </a:r>
            <a:r>
              <a:rPr lang="es-419"/>
              <a:t> los primeros 16 bits son la parte de red. Se tienen 16,384 redes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Clase C:</a:t>
            </a:r>
            <a:r>
              <a:rPr lang="es-419"/>
              <a:t> los primeros 24 bits son la parte de red. Se tienen 2 millones de redes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Clase D:</a:t>
            </a:r>
            <a:r>
              <a:rPr lang="es-419"/>
              <a:t> son de 32 bits, se utilizan para grupos de multidifusión, por lo que no hay hosts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Clase E:</a:t>
            </a:r>
            <a:r>
              <a:rPr lang="es-419"/>
              <a:t> no se tiene un uso asignado, por lo que son conocidas como ilegales o </a:t>
            </a:r>
            <a:r>
              <a:rPr lang="es-419"/>
              <a:t>indefinidas</a:t>
            </a:r>
            <a:r>
              <a:rPr lang="es-419"/>
              <a:t>. Solo la dirección 255.255.255.255, se utiliza como dirección de difusión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97" y="1790250"/>
            <a:ext cx="4319125" cy="2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Direcciones IPv6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 versión permite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Consta de 8 secciones separadas por dos puntos, que equivalen a 128 bits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Se escriben en hexadecimal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00" y="3134150"/>
            <a:ext cx="52578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Protocolo TCP/IP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8" y="1533638"/>
            <a:ext cx="4189077" cy="2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498" y="1533650"/>
            <a:ext cx="3767527" cy="26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DHCP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utilizado para asignar de manera </a:t>
            </a:r>
            <a:r>
              <a:rPr lang="es-419"/>
              <a:t>dinámica</a:t>
            </a:r>
            <a:r>
              <a:rPr lang="es-419"/>
              <a:t> direcciones IP a cada uno de los host en una red.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Servidor: </a:t>
            </a:r>
            <a:r>
              <a:rPr lang="es-419"/>
              <a:t>es el encargado de la asignación de los elementos necesarios para conexión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Cliente:</a:t>
            </a:r>
            <a:r>
              <a:rPr lang="es-419"/>
              <a:t> sirve como host, el cual recibe la información desde el servidor.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Relé:</a:t>
            </a:r>
            <a:r>
              <a:rPr lang="es-419"/>
              <a:t> cualquier host que </a:t>
            </a:r>
            <a:r>
              <a:rPr lang="es-419"/>
              <a:t>envía</a:t>
            </a:r>
            <a:r>
              <a:rPr lang="es-419"/>
              <a:t> mensajes DHCP entre servidor y cliente. Por lo que proporciona la información de conexiones tanto a las redes principales, </a:t>
            </a:r>
            <a:r>
              <a:rPr lang="es-419"/>
              <a:t>así</a:t>
            </a:r>
            <a:r>
              <a:rPr lang="es-419"/>
              <a:t> como a subredes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2.- Transmisión de datos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el flujo constante de información inmediata, siendo el elemento principal del modelo de software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Experiencias digitales con acceso inmediato de información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Aplicaciones de microservicios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Análisis</a:t>
            </a:r>
            <a:r>
              <a:rPr lang="es-419"/>
              <a:t> de información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</a:t>
            </a:r>
            <a:r>
              <a:rPr lang="es-419"/>
              <a:t>.</a:t>
            </a:r>
            <a:r>
              <a:rPr lang="es-419"/>
              <a:t>- Medios de transmisión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los elementos que se conectan </a:t>
            </a:r>
            <a:r>
              <a:rPr lang="es-419"/>
              <a:t>físicamente</a:t>
            </a:r>
            <a:r>
              <a:rPr lang="es-419"/>
              <a:t> en las estaciones de trabajo al servidor, </a:t>
            </a:r>
            <a:r>
              <a:rPr lang="es-419"/>
              <a:t>así</a:t>
            </a:r>
            <a:r>
              <a:rPr lang="es-419"/>
              <a:t> como a los recursos de red.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Transmisión de banda base:</a:t>
            </a:r>
            <a:r>
              <a:rPr lang="es-419"/>
              <a:t> la señal se transmite de forma directa , no interviene </a:t>
            </a:r>
            <a:r>
              <a:rPr lang="es-419"/>
              <a:t>ningún</a:t>
            </a:r>
            <a:r>
              <a:rPr lang="es-419"/>
              <a:t> proceso entre la generación de la señal y su entrega.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Ancho de banda: </a:t>
            </a:r>
            <a:r>
              <a:rPr lang="es-419"/>
              <a:t>cada dispositivo cuenta con una cantidad </a:t>
            </a:r>
            <a:r>
              <a:rPr lang="es-419"/>
              <a:t>específica</a:t>
            </a:r>
            <a:r>
              <a:rPr lang="es-419"/>
              <a:t>, dividiendo en canales adecuados y usando </a:t>
            </a:r>
            <a:r>
              <a:rPr lang="es-419"/>
              <a:t>técnicas</a:t>
            </a:r>
            <a:r>
              <a:rPr lang="es-419"/>
              <a:t> de modulación donde se transmite una señal distinta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3.1- Cable de par trenzado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Consta de hilos de cobre aislados por una cubierta </a:t>
            </a:r>
            <a:r>
              <a:rPr lang="es-419"/>
              <a:t>plástica</a:t>
            </a:r>
            <a:r>
              <a:rPr lang="es-419"/>
              <a:t> y trenzados entre sí. El trenzado disminuye la interferencia </a:t>
            </a:r>
            <a:r>
              <a:rPr lang="es-419"/>
              <a:t>electromagnética</a:t>
            </a:r>
            <a:r>
              <a:rPr lang="es-419"/>
              <a:t>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00" y="2039225"/>
            <a:ext cx="2851875" cy="2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45" y="2039225"/>
            <a:ext cx="3680875" cy="27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3.2.- Cable coaxial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Construido con un hilo de cobre en su parte central </a:t>
            </a:r>
            <a:r>
              <a:rPr lang="es-419"/>
              <a:t>está</a:t>
            </a:r>
            <a:r>
              <a:rPr lang="es-419"/>
              <a:t> rodeado por una malla </a:t>
            </a:r>
            <a:r>
              <a:rPr lang="es-419"/>
              <a:t>metálica</a:t>
            </a:r>
            <a:r>
              <a:rPr lang="es-419"/>
              <a:t> y lo separa ambos conductores por un cilindro de </a:t>
            </a:r>
            <a:r>
              <a:rPr lang="es-419"/>
              <a:t>plástico. Velocidades de 1 Gbps bajada y 35 Mbps de subida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038" y="2394850"/>
            <a:ext cx="3173925" cy="23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3.3- Cable de fibra óptica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Las señales que se transportan son señales digitales de datos en forma de pulsos modulados de luz. Simetrica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875" y="2125095"/>
            <a:ext cx="3499451" cy="24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3.4- Medios no guiados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No utiliza cables, por lo que cubre grandes distancias y cualquier dirección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549" y="2002175"/>
            <a:ext cx="3729427" cy="24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4.- Dispositivos de interconexión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Hardware que conecta recursos entre </a:t>
            </a:r>
            <a:r>
              <a:rPr lang="es-419"/>
              <a:t>sí</a:t>
            </a:r>
            <a:r>
              <a:rPr lang="es-419"/>
              <a:t>, como </a:t>
            </a:r>
            <a:r>
              <a:rPr lang="es-419"/>
              <a:t>conmutadores</a:t>
            </a:r>
            <a:r>
              <a:rPr lang="es-419"/>
              <a:t>, enrutadores, puentes, puertas de enlace y repetidores</a:t>
            </a:r>
            <a:endParaRPr/>
          </a:p>
        </p:txBody>
      </p:sp>
      <p:pic>
        <p:nvPicPr>
          <p:cNvPr descr="Internet router (proporcionada por Getty Images)"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75" y="2258300"/>
            <a:ext cx="3518275" cy="231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drawing of a person flying through a green grid (proporcionada por Tenor)"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250" y="2033850"/>
            <a:ext cx="2759475" cy="27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